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7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5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6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3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5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4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8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8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4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36910-E474-443D-B930-2D59577E2A10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8A4ED-2EF4-4AFF-8ABB-C50FA8D5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8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35425987" TargetMode="External"/><Relationship Id="rId2" Type="http://schemas.openxmlformats.org/officeDocument/2006/relationships/hyperlink" Target="https://vimeo.com/354259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sandman.com/" TargetMode="External"/><Relationship Id="rId5" Type="http://schemas.openxmlformats.org/officeDocument/2006/relationships/hyperlink" Target="https://vimeo.com/35426781" TargetMode="External"/><Relationship Id="rId4" Type="http://schemas.openxmlformats.org/officeDocument/2006/relationships/hyperlink" Target="https://vimeo.com/3542671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n9oSjjltO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3542556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Public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Prequel</a:t>
            </a:r>
          </a:p>
          <a:p>
            <a:r>
              <a:rPr lang="en-US" dirty="0" smtClean="0"/>
              <a:t>ENVE 644</a:t>
            </a:r>
          </a:p>
          <a:p>
            <a:r>
              <a:rPr lang="en-US" dirty="0" smtClean="0"/>
              <a:t>Class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28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</a:rPr>
              <a:t>The ADEC produced the </a:t>
            </a:r>
            <a:r>
              <a:rPr lang="en-US" i="1" dirty="0" smtClean="0">
                <a:latin typeface="Times New Roman" panose="02020603050405020304" pitchFamily="18" charset="0"/>
              </a:rPr>
              <a:t>Guidance </a:t>
            </a:r>
            <a:r>
              <a:rPr lang="en-US" i="1" dirty="0">
                <a:latin typeface="Times New Roman" panose="02020603050405020304" pitchFamily="18" charset="0"/>
              </a:rPr>
              <a:t>on Public </a:t>
            </a:r>
            <a:r>
              <a:rPr lang="en-US" i="1" dirty="0" smtClean="0">
                <a:latin typeface="Times New Roman" panose="02020603050405020304" pitchFamily="18" charset="0"/>
              </a:rPr>
              <a:t>Involvement for </a:t>
            </a:r>
            <a:r>
              <a:rPr lang="en-US" i="1" dirty="0">
                <a:latin typeface="Times New Roman" panose="02020603050405020304" pitchFamily="18" charset="0"/>
              </a:rPr>
              <a:t>Project </a:t>
            </a:r>
            <a:r>
              <a:rPr lang="en-US" i="1" dirty="0" smtClean="0">
                <a:latin typeface="Times New Roman" panose="02020603050405020304" pitchFamily="18" charset="0"/>
              </a:rPr>
              <a:t>Managers</a:t>
            </a:r>
            <a:r>
              <a:rPr lang="en-US" dirty="0" smtClean="0">
                <a:latin typeface="Times New Roman" panose="02020603050405020304" pitchFamily="18" charset="0"/>
              </a:rPr>
              <a:t> in 1999.  It was written for their contaminated sites program.  It is a draft that never went final, as far a I know.  </a:t>
            </a:r>
            <a:endParaRPr lang="en-US" dirty="0" smtClean="0"/>
          </a:p>
          <a:p>
            <a:r>
              <a:rPr lang="en-US" dirty="0" smtClean="0"/>
              <a:t>Part III, starting on page 13, has a “toolkit” of public involvement tools and activities, ending on page 20.  Please glance at those.</a:t>
            </a:r>
          </a:p>
          <a:p>
            <a:r>
              <a:rPr lang="en-US" dirty="0" smtClean="0"/>
              <a:t>Written in 1999, it did not have social media, which would be very important today.</a:t>
            </a:r>
          </a:p>
          <a:p>
            <a:r>
              <a:rPr lang="en-US" dirty="0" smtClean="0"/>
              <a:t>A much more recent </a:t>
            </a:r>
            <a:r>
              <a:rPr lang="en-US" dirty="0" smtClean="0">
                <a:solidFill>
                  <a:srgbClr val="000000"/>
                </a:solidFill>
              </a:rPr>
              <a:t>document, </a:t>
            </a:r>
            <a:r>
              <a:rPr lang="en-US" b="0" i="0" u="none" strike="noStrike" baseline="0" dirty="0" smtClean="0">
                <a:solidFill>
                  <a:srgbClr val="000000"/>
                </a:solidFill>
              </a:rPr>
              <a:t>R</a:t>
            </a:r>
            <a:r>
              <a:rPr lang="en-US" dirty="0" smtClean="0">
                <a:solidFill>
                  <a:srgbClr val="000000"/>
                </a:solidFill>
              </a:rPr>
              <a:t>ISK </a:t>
            </a:r>
            <a:r>
              <a:rPr lang="en-US" b="0" i="0" u="none" strike="noStrike" baseline="0" dirty="0" smtClean="0">
                <a:solidFill>
                  <a:srgbClr val="000000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SSESSMENT </a:t>
            </a:r>
            <a:r>
              <a:rPr lang="en-US" b="0" i="0" u="none" strike="noStrike" baseline="0" dirty="0" smtClean="0">
                <a:solidFill>
                  <a:srgbClr val="000000"/>
                </a:solidFill>
              </a:rPr>
              <a:t>P</a:t>
            </a:r>
            <a:r>
              <a:rPr lang="en-US" dirty="0">
                <a:solidFill>
                  <a:srgbClr val="000000"/>
                </a:solidFill>
              </a:rPr>
              <a:t>ROCEDURES </a:t>
            </a:r>
            <a:r>
              <a:rPr lang="en-US" b="0" i="0" u="none" strike="noStrike" baseline="0" dirty="0" smtClean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ANUAL, </a:t>
            </a:r>
            <a:r>
              <a:rPr lang="en-US" b="0" i="0" u="none" strike="noStrike" baseline="0" dirty="0" smtClean="0">
                <a:solidFill>
                  <a:srgbClr val="000000"/>
                </a:solidFill>
              </a:rPr>
              <a:t>F</a:t>
            </a:r>
            <a:r>
              <a:rPr lang="en-US" dirty="0" smtClean="0">
                <a:solidFill>
                  <a:srgbClr val="000000"/>
                </a:solidFill>
              </a:rPr>
              <a:t>EBRUARY </a:t>
            </a:r>
            <a:r>
              <a:rPr lang="en-US" b="0" i="0" u="none" strike="noStrike" baseline="0" dirty="0" smtClean="0">
                <a:solidFill>
                  <a:srgbClr val="000000"/>
                </a:solidFill>
              </a:rPr>
              <a:t>1, 2018, has a</a:t>
            </a:r>
            <a:r>
              <a:rPr lang="en-US" b="0" i="0" u="none" strike="noStrike" dirty="0" smtClean="0">
                <a:solidFill>
                  <a:srgbClr val="000000"/>
                </a:solidFill>
              </a:rPr>
              <a:t> very short section on the public, bottom of page 3 and a little of page 4. It just says the department (ADEC) will decide the best method of participation.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7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Take home (or bring to 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Having picked up on the concept of risk  communications, you know:</a:t>
            </a:r>
          </a:p>
          <a:p>
            <a:r>
              <a:rPr lang="en-US" dirty="0" smtClean="0"/>
              <a:t>If the public believes the hazards are large</a:t>
            </a:r>
          </a:p>
          <a:p>
            <a:r>
              <a:rPr lang="en-US" dirty="0" smtClean="0"/>
              <a:t>And the public does not trust the presenter</a:t>
            </a:r>
          </a:p>
          <a:p>
            <a:r>
              <a:rPr lang="en-US" dirty="0" smtClean="0"/>
              <a:t>Special techniques are needed – caution</a:t>
            </a:r>
          </a:p>
          <a:p>
            <a:r>
              <a:rPr lang="en-US" dirty="0" smtClean="0"/>
              <a:t>Plan for pubic interaction</a:t>
            </a:r>
          </a:p>
          <a:p>
            <a:endParaRPr lang="en-US" dirty="0"/>
          </a:p>
        </p:txBody>
      </p:sp>
      <p:pic>
        <p:nvPicPr>
          <p:cNvPr id="4" name="Picture 3" descr="Hot Comments/Explicit Warning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847" y="3136497"/>
            <a:ext cx="285750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9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2600" dirty="0">
                <a:solidFill>
                  <a:prstClr val="black"/>
                </a:solidFill>
              </a:rPr>
              <a:t>You work for the ADOT and need to shut the University Ave. bridge down for the summer.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But only two weeks, really,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The rest of the time there will be a temporary bridge,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 And there are two alternate routes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The Coast Guard has decided to hold a public meeting before they authorize the </a:t>
            </a:r>
            <a:r>
              <a:rPr lang="en-US" sz="2600" dirty="0" smtClean="0">
                <a:solidFill>
                  <a:prstClr val="black"/>
                </a:solidFill>
              </a:rPr>
              <a:t>bridge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Public wants ADOT to wait until winter so fishing and boating are not impacted.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Look over Toolkit and decide on tools you could use before the meeting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Look over Sandman’s components of outrage – which of these might  be important?</a:t>
            </a:r>
          </a:p>
          <a:p>
            <a:pPr lvl="0"/>
            <a:endParaRPr lang="en-US" sz="2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5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Sandman, but not </a:t>
            </a:r>
            <a:r>
              <a:rPr lang="en-US" smtClean="0"/>
              <a:t>needed for 644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hlinkClick r:id="rId2"/>
              </a:rPr>
              <a:t>https://vimeo.com/35425912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hlinkClick r:id="rId3"/>
              </a:rPr>
              <a:t>https://vimeo.com/35425987</a:t>
            </a: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hlinkClick r:id="rId4"/>
              </a:rPr>
              <a:t>https://vimeo.com/35426711</a:t>
            </a: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hlinkClick r:id="rId5"/>
              </a:rPr>
              <a:t>https://vimeo.com/35426781</a:t>
            </a: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en-US" sz="32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Also, </a:t>
            </a: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hlinkClick r:id="rId6"/>
              </a:rPr>
              <a:t>http://www.psandman.com/</a:t>
            </a:r>
            <a:r>
              <a:rPr kumimoji="0" lang="en-US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2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Permits and the Public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planning actions and most</a:t>
            </a:r>
          </a:p>
          <a:p>
            <a:r>
              <a:rPr lang="en-US" dirty="0" smtClean="0"/>
              <a:t>Permit Actions</a:t>
            </a:r>
          </a:p>
          <a:p>
            <a:r>
              <a:rPr lang="en-US" dirty="0" smtClean="0"/>
              <a:t>Mandate a public involvement process</a:t>
            </a:r>
          </a:p>
          <a:p>
            <a:r>
              <a:rPr lang="en-US" dirty="0" smtClean="0"/>
              <a:t>But even if not mandated, for example</a:t>
            </a:r>
          </a:p>
          <a:p>
            <a:pPr lvl="1"/>
            <a:r>
              <a:rPr lang="en-US" dirty="0" smtClean="0"/>
              <a:t>The FHWA (DOT) </a:t>
            </a:r>
            <a:r>
              <a:rPr lang="en-US" dirty="0" err="1" smtClean="0"/>
              <a:t>CatEx</a:t>
            </a:r>
            <a:r>
              <a:rPr lang="en-US" dirty="0" smtClean="0"/>
              <a:t> say for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bikepath</a:t>
            </a:r>
            <a:r>
              <a:rPr lang="en-US" dirty="0" smtClean="0"/>
              <a:t> in an existing ROW</a:t>
            </a:r>
          </a:p>
          <a:p>
            <a:pPr lvl="1"/>
            <a:r>
              <a:rPr lang="en-US" dirty="0" smtClean="0"/>
              <a:t>Social Impacts</a:t>
            </a:r>
          </a:p>
          <a:p>
            <a:pPr lvl="2"/>
            <a:r>
              <a:rPr lang="en-US" dirty="0" smtClean="0"/>
              <a:t>Will affect neighborhoods or community cohesion? </a:t>
            </a:r>
          </a:p>
          <a:p>
            <a:pPr lvl="1"/>
            <a:r>
              <a:rPr lang="en-US" dirty="0" smtClean="0"/>
              <a:t>All it takes is a few letters or phone calls to trigger an investigation of public reaction.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04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Public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Collage of public meetings from </a:t>
            </a:r>
            <a:r>
              <a:rPr lang="en-US" i="1" dirty="0" smtClean="0"/>
              <a:t>Parks and Rec</a:t>
            </a:r>
          </a:p>
          <a:p>
            <a:r>
              <a:rPr lang="en-US" dirty="0" smtClean="0">
                <a:hlinkClick r:id="rId2"/>
              </a:rPr>
              <a:t>https://www.youtube.com/watch?v=In9oSjjltOs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Who holds meetings?</a:t>
            </a:r>
          </a:p>
          <a:p>
            <a:pPr lvl="1"/>
            <a:r>
              <a:rPr lang="en-US" dirty="0" smtClean="0"/>
              <a:t>Agency always required to inform public</a:t>
            </a:r>
          </a:p>
          <a:p>
            <a:pPr lvl="1"/>
            <a:r>
              <a:rPr lang="en-US" dirty="0" smtClean="0"/>
              <a:t>Agency usually required to accept public input</a:t>
            </a:r>
          </a:p>
          <a:p>
            <a:pPr lvl="1"/>
            <a:r>
              <a:rPr lang="en-US" dirty="0" smtClean="0"/>
              <a:t>Agency often required to hold public meetings</a:t>
            </a:r>
          </a:p>
          <a:p>
            <a:r>
              <a:rPr lang="en-US" dirty="0" smtClean="0"/>
              <a:t>Applicant may hold meetings if public interest is high</a:t>
            </a:r>
          </a:p>
          <a:p>
            <a:r>
              <a:rPr lang="en-US" dirty="0" smtClean="0"/>
              <a:t>Sophisticated applicant with always have a public information plan</a:t>
            </a:r>
          </a:p>
          <a:p>
            <a:pPr lvl="1"/>
            <a:r>
              <a:rPr lang="en-US" dirty="0" smtClean="0"/>
              <a:t>Often have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511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usually trusts engineers and scientists</a:t>
            </a:r>
          </a:p>
          <a:p>
            <a:r>
              <a:rPr lang="en-US" dirty="0" smtClean="0"/>
              <a:t>But not if they work for the government, industry, or environmental consultants</a:t>
            </a:r>
          </a:p>
          <a:p>
            <a:pPr lvl="1"/>
            <a:r>
              <a:rPr lang="en-US" dirty="0" smtClean="0"/>
              <a:t>Hey, that’s us!</a:t>
            </a:r>
          </a:p>
          <a:p>
            <a:r>
              <a:rPr lang="en-US" dirty="0" smtClean="0"/>
              <a:t>In situations of high concern and low trust – special communications techniques are needed.</a:t>
            </a:r>
          </a:p>
          <a:p>
            <a:r>
              <a:rPr lang="en-US" dirty="0" smtClean="0"/>
              <a:t>We call these “Risk Communications”</a:t>
            </a:r>
          </a:p>
        </p:txBody>
      </p:sp>
    </p:spTree>
    <p:extLst>
      <p:ext uri="{BB962C8B-B14F-4D97-AF65-F5344CB8AC3E}">
        <p14:creationId xmlns:p14="http://schemas.microsoft.com/office/powerpoint/2010/main" val="281143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Sandman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Peter Sandman is the grugru of risk communications</a:t>
            </a:r>
          </a:p>
          <a:p>
            <a:r>
              <a:rPr lang="en-US" dirty="0" smtClean="0"/>
              <a:t>Here is the first of five parts of a Sandman video</a:t>
            </a:r>
          </a:p>
          <a:p>
            <a:pPr lvl="1"/>
            <a:r>
              <a:rPr lang="en-US" dirty="0" smtClean="0"/>
              <a:t>That will get us started, last slide has more on Sandman, but not needed here</a:t>
            </a:r>
          </a:p>
          <a:p>
            <a:pPr lvl="1"/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hlinkClick r:id="rId2"/>
              </a:rPr>
              <a:t>https://vimeo.com/35425564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= Hazard + Outrage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(Sandman’s nomenclature) </a:t>
            </a:r>
          </a:p>
          <a:p>
            <a:r>
              <a:rPr lang="en-US" dirty="0" smtClean="0"/>
              <a:t>Risk, the danger the public perceives</a:t>
            </a:r>
          </a:p>
          <a:p>
            <a:r>
              <a:rPr lang="en-US" dirty="0" smtClean="0"/>
              <a:t>Hazard, the danger you </a:t>
            </a:r>
            <a:r>
              <a:rPr lang="en-US" dirty="0" smtClean="0"/>
              <a:t>compute [in engineer speak, the “real” hazard]</a:t>
            </a:r>
            <a:endParaRPr lang="en-US" dirty="0" smtClean="0"/>
          </a:p>
          <a:p>
            <a:r>
              <a:rPr lang="en-US" dirty="0" smtClean="0"/>
              <a:t>Outrage?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616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Sandman’s Outrage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943" y="1246854"/>
            <a:ext cx="6906025" cy="5611146"/>
          </a:xfrm>
        </p:spPr>
      </p:pic>
    </p:spTree>
    <p:extLst>
      <p:ext uri="{BB962C8B-B14F-4D97-AF65-F5344CB8AC3E}">
        <p14:creationId xmlns:p14="http://schemas.microsoft.com/office/powerpoint/2010/main" val="7787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112" y="174760"/>
            <a:ext cx="7391044" cy="689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Take Home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dealing with the public, what they are upset about may not relate to your computations. </a:t>
            </a:r>
          </a:p>
          <a:p>
            <a:r>
              <a:rPr lang="en-US" dirty="0"/>
              <a:t>Do not try to explain to the public why they are </a:t>
            </a:r>
            <a:r>
              <a:rPr lang="en-US" dirty="0" smtClean="0"/>
              <a:t>wrong.</a:t>
            </a:r>
            <a:endParaRPr lang="en-US" dirty="0"/>
          </a:p>
          <a:p>
            <a:r>
              <a:rPr lang="en-US" dirty="0" smtClean="0"/>
              <a:t>Try to determine the source of their outrage</a:t>
            </a:r>
          </a:p>
          <a:p>
            <a:r>
              <a:rPr lang="en-US" dirty="0" smtClean="0"/>
              <a:t>Work on the outrage, not your </a:t>
            </a:r>
            <a:r>
              <a:rPr lang="en-US" dirty="0" smtClean="0"/>
              <a:t>computations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305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621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The Public</vt:lpstr>
      <vt:lpstr>Permits and the Public</vt:lpstr>
      <vt:lpstr>Public Meetings</vt:lpstr>
      <vt:lpstr>Risk Communications</vt:lpstr>
      <vt:lpstr>Sandman</vt:lpstr>
      <vt:lpstr>Risk = Hazard + Outrage</vt:lpstr>
      <vt:lpstr>Sandman’s Outrage</vt:lpstr>
      <vt:lpstr>PowerPoint Presentation</vt:lpstr>
      <vt:lpstr>Take Home Ideas</vt:lpstr>
      <vt:lpstr>ADEC</vt:lpstr>
      <vt:lpstr>Take home (or bring to class)</vt:lpstr>
      <vt:lpstr>Assignment</vt:lpstr>
      <vt:lpstr>More Sandman, but not needed for 644</vt:lpstr>
    </vt:vector>
  </TitlesOfParts>
  <Company>University of Alaska Fairbanks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Public</dc:title>
  <dc:creator>Bob</dc:creator>
  <cp:lastModifiedBy>Bob</cp:lastModifiedBy>
  <cp:revision>8</cp:revision>
  <dcterms:created xsi:type="dcterms:W3CDTF">2020-03-30T00:48:28Z</dcterms:created>
  <dcterms:modified xsi:type="dcterms:W3CDTF">2020-03-30T01:44:03Z</dcterms:modified>
</cp:coreProperties>
</file>